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64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29DEA-959B-46A1-AD87-9148AD3ECE8C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E4E41-F19F-4F28-A38F-08A39E09FC02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343490" name="Text Box 5122"/>
          <p:cNvSpPr txBox="1">
            <a:spLocks noChangeArrowheads="1"/>
          </p:cNvSpPr>
          <p:nvPr/>
        </p:nvSpPr>
        <p:spPr bwMode="auto">
          <a:xfrm>
            <a:off x="6742113" y="1600200"/>
            <a:ext cx="24018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工會的隱含目標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:</a:t>
            </a:r>
          </a:p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維持對立的態度</a:t>
            </a:r>
          </a:p>
        </p:txBody>
      </p:sp>
      <p:sp>
        <p:nvSpPr>
          <p:cNvPr id="1343491" name="Text Box 5123"/>
          <p:cNvSpPr txBox="1">
            <a:spLocks noChangeArrowheads="1"/>
          </p:cNvSpPr>
          <p:nvPr/>
        </p:nvSpPr>
        <p:spPr bwMode="auto">
          <a:xfrm>
            <a:off x="3200400" y="3048000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溝通的</a:t>
            </a:r>
          </a:p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開放程度</a:t>
            </a:r>
          </a:p>
        </p:txBody>
      </p:sp>
      <p:sp>
        <p:nvSpPr>
          <p:cNvPr id="1343492" name="Arc 5124"/>
          <p:cNvSpPr>
            <a:spLocks/>
          </p:cNvSpPr>
          <p:nvPr/>
        </p:nvSpPr>
        <p:spPr bwMode="auto">
          <a:xfrm flipH="1">
            <a:off x="6781800" y="2133600"/>
            <a:ext cx="1344613" cy="1311275"/>
          </a:xfrm>
          <a:custGeom>
            <a:avLst/>
            <a:gdLst>
              <a:gd name="T0" fmla="*/ 2147483647 w 21068"/>
              <a:gd name="T1" fmla="*/ 2147483647 h 18151"/>
              <a:gd name="T2" fmla="*/ 0 w 21068"/>
              <a:gd name="T3" fmla="*/ 2147483647 h 18151"/>
              <a:gd name="T4" fmla="*/ 2147483647 w 21068"/>
              <a:gd name="T5" fmla="*/ 0 h 18151"/>
              <a:gd name="T6" fmla="*/ 0 60000 65536"/>
              <a:gd name="T7" fmla="*/ 0 60000 65536"/>
              <a:gd name="T8" fmla="*/ 0 60000 65536"/>
              <a:gd name="T9" fmla="*/ 0 w 21068"/>
              <a:gd name="T10" fmla="*/ 0 h 18151"/>
              <a:gd name="T11" fmla="*/ 21068 w 21068"/>
              <a:gd name="T12" fmla="*/ 18151 h 18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68" h="18151" fill="none" extrusionOk="0">
                <a:moveTo>
                  <a:pt x="9359" y="18151"/>
                </a:moveTo>
                <a:cubicBezTo>
                  <a:pt x="4608" y="15086"/>
                  <a:pt x="1247" y="10280"/>
                  <a:pt x="0" y="4765"/>
                </a:cubicBezTo>
              </a:path>
              <a:path w="21068" h="18151" stroke="0" extrusionOk="0">
                <a:moveTo>
                  <a:pt x="9359" y="18151"/>
                </a:moveTo>
                <a:cubicBezTo>
                  <a:pt x="4608" y="15086"/>
                  <a:pt x="1247" y="10280"/>
                  <a:pt x="0" y="4765"/>
                </a:cubicBezTo>
                <a:lnTo>
                  <a:pt x="21068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493" name="Text Box 5125"/>
          <p:cNvSpPr txBox="1">
            <a:spLocks noChangeArrowheads="1"/>
          </p:cNvSpPr>
          <p:nvPr/>
        </p:nvSpPr>
        <p:spPr bwMode="auto">
          <a:xfrm>
            <a:off x="7848600" y="3200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反</a:t>
            </a:r>
          </a:p>
        </p:txBody>
      </p:sp>
      <p:sp>
        <p:nvSpPr>
          <p:cNvPr id="1343494" name="Arc 5126"/>
          <p:cNvSpPr>
            <a:spLocks/>
          </p:cNvSpPr>
          <p:nvPr/>
        </p:nvSpPr>
        <p:spPr bwMode="auto">
          <a:xfrm rot="10800000" flipV="1">
            <a:off x="3886200" y="2057400"/>
            <a:ext cx="2576513" cy="1219200"/>
          </a:xfrm>
          <a:custGeom>
            <a:avLst/>
            <a:gdLst>
              <a:gd name="T0" fmla="*/ 0 w 42720"/>
              <a:gd name="T1" fmla="*/ 2147483647 h 21600"/>
              <a:gd name="T2" fmla="*/ 2147483647 w 42720"/>
              <a:gd name="T3" fmla="*/ 2147483647 h 21600"/>
              <a:gd name="T4" fmla="*/ 2147483647 w 42720"/>
              <a:gd name="T5" fmla="*/ 2147483647 h 21600"/>
              <a:gd name="T6" fmla="*/ 0 60000 65536"/>
              <a:gd name="T7" fmla="*/ 0 60000 65536"/>
              <a:gd name="T8" fmla="*/ 0 60000 65536"/>
              <a:gd name="T9" fmla="*/ 0 w 42720"/>
              <a:gd name="T10" fmla="*/ 0 h 21600"/>
              <a:gd name="T11" fmla="*/ 42720 w 4272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20" h="21600" fill="none" extrusionOk="0">
                <a:moveTo>
                  <a:pt x="0" y="17715"/>
                </a:moveTo>
                <a:cubicBezTo>
                  <a:pt x="1876" y="7454"/>
                  <a:pt x="10817" y="-1"/>
                  <a:pt x="21248" y="0"/>
                </a:cubicBezTo>
                <a:cubicBezTo>
                  <a:pt x="32267" y="0"/>
                  <a:pt x="41520" y="8295"/>
                  <a:pt x="42719" y="19249"/>
                </a:cubicBezTo>
              </a:path>
              <a:path w="42720" h="21600" stroke="0" extrusionOk="0">
                <a:moveTo>
                  <a:pt x="0" y="17715"/>
                </a:moveTo>
                <a:cubicBezTo>
                  <a:pt x="1876" y="7454"/>
                  <a:pt x="10817" y="-1"/>
                  <a:pt x="21248" y="0"/>
                </a:cubicBezTo>
                <a:cubicBezTo>
                  <a:pt x="32267" y="0"/>
                  <a:pt x="41520" y="8295"/>
                  <a:pt x="42719" y="19249"/>
                </a:cubicBezTo>
                <a:lnTo>
                  <a:pt x="2124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495" name="Arc 5127"/>
          <p:cNvSpPr>
            <a:spLocks/>
          </p:cNvSpPr>
          <p:nvPr/>
        </p:nvSpPr>
        <p:spPr bwMode="auto">
          <a:xfrm flipV="1">
            <a:off x="5216525" y="3657600"/>
            <a:ext cx="1173163" cy="1001713"/>
          </a:xfrm>
          <a:custGeom>
            <a:avLst/>
            <a:gdLst>
              <a:gd name="T0" fmla="*/ 2147483647 w 21156"/>
              <a:gd name="T1" fmla="*/ 0 h 17456"/>
              <a:gd name="T2" fmla="*/ 2147483647 w 21156"/>
              <a:gd name="T3" fmla="*/ 2147483647 h 17456"/>
              <a:gd name="T4" fmla="*/ 0 w 21156"/>
              <a:gd name="T5" fmla="*/ 2147483647 h 17456"/>
              <a:gd name="T6" fmla="*/ 0 60000 65536"/>
              <a:gd name="T7" fmla="*/ 0 60000 65536"/>
              <a:gd name="T8" fmla="*/ 0 60000 65536"/>
              <a:gd name="T9" fmla="*/ 0 w 21156"/>
              <a:gd name="T10" fmla="*/ 0 h 17456"/>
              <a:gd name="T11" fmla="*/ 21156 w 21156"/>
              <a:gd name="T12" fmla="*/ 17456 h 17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56" h="17456" fill="none" extrusionOk="0">
                <a:moveTo>
                  <a:pt x="12721" y="0"/>
                </a:moveTo>
                <a:cubicBezTo>
                  <a:pt x="17065" y="3165"/>
                  <a:pt x="20072" y="7836"/>
                  <a:pt x="21156" y="13099"/>
                </a:cubicBezTo>
              </a:path>
              <a:path w="21156" h="17456" stroke="0" extrusionOk="0">
                <a:moveTo>
                  <a:pt x="12721" y="0"/>
                </a:moveTo>
                <a:cubicBezTo>
                  <a:pt x="17065" y="3165"/>
                  <a:pt x="20072" y="7836"/>
                  <a:pt x="21156" y="13099"/>
                </a:cubicBezTo>
                <a:lnTo>
                  <a:pt x="0" y="1745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496" name="Text Box 5128"/>
          <p:cNvSpPr txBox="1">
            <a:spLocks noChangeArrowheads="1"/>
          </p:cNvSpPr>
          <p:nvPr/>
        </p:nvSpPr>
        <p:spPr bwMode="auto">
          <a:xfrm>
            <a:off x="5791200" y="30480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對傳統工會</a:t>
            </a:r>
          </a:p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地位的威脅</a:t>
            </a:r>
          </a:p>
        </p:txBody>
      </p:sp>
      <p:sp>
        <p:nvSpPr>
          <p:cNvPr id="1343497" name="Text Box 5129"/>
          <p:cNvSpPr txBox="1">
            <a:spLocks noChangeArrowheads="1"/>
          </p:cNvSpPr>
          <p:nvPr/>
        </p:nvSpPr>
        <p:spPr bwMode="auto">
          <a:xfrm>
            <a:off x="4170363" y="2686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反</a:t>
            </a:r>
          </a:p>
        </p:txBody>
      </p:sp>
      <p:sp>
        <p:nvSpPr>
          <p:cNvPr id="1343498" name="Text Box 5130"/>
          <p:cNvSpPr txBox="1">
            <a:spLocks noChangeArrowheads="1"/>
          </p:cNvSpPr>
          <p:nvPr/>
        </p:nvSpPr>
        <p:spPr bwMode="auto">
          <a:xfrm>
            <a:off x="6400800" y="3810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grpSp>
        <p:nvGrpSpPr>
          <p:cNvPr id="2" name="Group 5131"/>
          <p:cNvGrpSpPr>
            <a:grpSpLocks/>
          </p:cNvGrpSpPr>
          <p:nvPr/>
        </p:nvGrpSpPr>
        <p:grpSpPr bwMode="auto">
          <a:xfrm>
            <a:off x="4648200" y="3200400"/>
            <a:ext cx="1066800" cy="533400"/>
            <a:chOff x="2928" y="2016"/>
            <a:chExt cx="672" cy="336"/>
          </a:xfrm>
        </p:grpSpPr>
        <p:sp>
          <p:nvSpPr>
            <p:cNvPr id="490524" name="Line 5132"/>
            <p:cNvSpPr>
              <a:spLocks noChangeShapeType="1"/>
            </p:cNvSpPr>
            <p:nvPr/>
          </p:nvSpPr>
          <p:spPr bwMode="auto">
            <a:xfrm>
              <a:off x="2928" y="211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5" name="Line 5133"/>
            <p:cNvSpPr>
              <a:spLocks noChangeShapeType="1"/>
            </p:cNvSpPr>
            <p:nvPr/>
          </p:nvSpPr>
          <p:spPr bwMode="auto">
            <a:xfrm>
              <a:off x="2928" y="211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6" name="Line 5134"/>
            <p:cNvSpPr>
              <a:spLocks noChangeShapeType="1"/>
            </p:cNvSpPr>
            <p:nvPr/>
          </p:nvSpPr>
          <p:spPr bwMode="auto">
            <a:xfrm>
              <a:off x="2928" y="216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7" name="Line 5135"/>
            <p:cNvSpPr>
              <a:spLocks noChangeShapeType="1"/>
            </p:cNvSpPr>
            <p:nvPr/>
          </p:nvSpPr>
          <p:spPr bwMode="auto">
            <a:xfrm>
              <a:off x="3600" y="211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8" name="AutoShape 5136"/>
            <p:cNvSpPr>
              <a:spLocks noChangeArrowheads="1"/>
            </p:cNvSpPr>
            <p:nvPr/>
          </p:nvSpPr>
          <p:spPr bwMode="auto">
            <a:xfrm>
              <a:off x="3168" y="2160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9" name="Rectangle 5137"/>
            <p:cNvSpPr>
              <a:spLocks noChangeArrowheads="1"/>
            </p:cNvSpPr>
            <p:nvPr/>
          </p:nvSpPr>
          <p:spPr bwMode="auto">
            <a:xfrm>
              <a:off x="2976" y="201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30" name="Rectangle 5138"/>
            <p:cNvSpPr>
              <a:spLocks noChangeArrowheads="1"/>
            </p:cNvSpPr>
            <p:nvPr/>
          </p:nvSpPr>
          <p:spPr bwMode="auto">
            <a:xfrm>
              <a:off x="3456" y="201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343507" name="Arc 5139"/>
          <p:cNvSpPr>
            <a:spLocks/>
          </p:cNvSpPr>
          <p:nvPr/>
        </p:nvSpPr>
        <p:spPr bwMode="auto">
          <a:xfrm flipV="1">
            <a:off x="3916363" y="3505200"/>
            <a:ext cx="1452562" cy="1239838"/>
          </a:xfrm>
          <a:custGeom>
            <a:avLst/>
            <a:gdLst>
              <a:gd name="T0" fmla="*/ 0 w 23510"/>
              <a:gd name="T1" fmla="*/ 2147483647 h 21600"/>
              <a:gd name="T2" fmla="*/ 2147483647 w 23510"/>
              <a:gd name="T3" fmla="*/ 2147483647 h 21600"/>
              <a:gd name="T4" fmla="*/ 2147483647 w 23510"/>
              <a:gd name="T5" fmla="*/ 2147483647 h 21600"/>
              <a:gd name="T6" fmla="*/ 0 60000 65536"/>
              <a:gd name="T7" fmla="*/ 0 60000 65536"/>
              <a:gd name="T8" fmla="*/ 0 60000 65536"/>
              <a:gd name="T9" fmla="*/ 0 w 23510"/>
              <a:gd name="T10" fmla="*/ 0 h 21600"/>
              <a:gd name="T11" fmla="*/ 23510 w 2351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10" h="21600" fill="none" extrusionOk="0">
                <a:moveTo>
                  <a:pt x="-1" y="15669"/>
                </a:moveTo>
                <a:cubicBezTo>
                  <a:pt x="2648" y="6395"/>
                  <a:pt x="11124" y="-1"/>
                  <a:pt x="20770" y="0"/>
                </a:cubicBezTo>
                <a:cubicBezTo>
                  <a:pt x="21686" y="0"/>
                  <a:pt x="22601" y="58"/>
                  <a:pt x="23510" y="174"/>
                </a:cubicBezTo>
              </a:path>
              <a:path w="23510" h="21600" stroke="0" extrusionOk="0">
                <a:moveTo>
                  <a:pt x="-1" y="15669"/>
                </a:moveTo>
                <a:cubicBezTo>
                  <a:pt x="2648" y="6395"/>
                  <a:pt x="11124" y="-1"/>
                  <a:pt x="20770" y="0"/>
                </a:cubicBezTo>
                <a:cubicBezTo>
                  <a:pt x="21686" y="0"/>
                  <a:pt x="22601" y="58"/>
                  <a:pt x="23510" y="174"/>
                </a:cubicBezTo>
                <a:lnTo>
                  <a:pt x="2077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5140"/>
          <p:cNvGrpSpPr>
            <a:grpSpLocks/>
          </p:cNvGrpSpPr>
          <p:nvPr/>
        </p:nvGrpSpPr>
        <p:grpSpPr bwMode="auto">
          <a:xfrm>
            <a:off x="5257800" y="4267200"/>
            <a:ext cx="838200" cy="838200"/>
            <a:chOff x="3312" y="2688"/>
            <a:chExt cx="528" cy="528"/>
          </a:xfrm>
        </p:grpSpPr>
        <p:sp>
          <p:nvSpPr>
            <p:cNvPr id="490521" name="Line 5141"/>
            <p:cNvSpPr>
              <a:spLocks noChangeShapeType="1"/>
            </p:cNvSpPr>
            <p:nvPr/>
          </p:nvSpPr>
          <p:spPr bwMode="auto">
            <a:xfrm>
              <a:off x="3312" y="2880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2" name="Line 5142"/>
            <p:cNvSpPr>
              <a:spLocks noChangeShapeType="1"/>
            </p:cNvSpPr>
            <p:nvPr/>
          </p:nvSpPr>
          <p:spPr bwMode="auto">
            <a:xfrm>
              <a:off x="3504" y="2688"/>
              <a:ext cx="33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3" name="Text Box 5143"/>
            <p:cNvSpPr txBox="1">
              <a:spLocks noChangeArrowheads="1"/>
            </p:cNvSpPr>
            <p:nvPr/>
          </p:nvSpPr>
          <p:spPr bwMode="auto">
            <a:xfrm rot="2400000">
              <a:off x="3312" y="2784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滯延</a:t>
              </a:r>
            </a:p>
          </p:txBody>
        </p:sp>
      </p:grpSp>
      <p:sp>
        <p:nvSpPr>
          <p:cNvPr id="1343512" name="Arc 5144"/>
          <p:cNvSpPr>
            <a:spLocks/>
          </p:cNvSpPr>
          <p:nvPr/>
        </p:nvSpPr>
        <p:spPr bwMode="auto">
          <a:xfrm flipV="1">
            <a:off x="1066800" y="2936875"/>
            <a:ext cx="1281113" cy="1762125"/>
          </a:xfrm>
          <a:custGeom>
            <a:avLst/>
            <a:gdLst>
              <a:gd name="T0" fmla="*/ 2147483647 w 21600"/>
              <a:gd name="T1" fmla="*/ 2147483647 h 30674"/>
              <a:gd name="T2" fmla="*/ 2147483647 w 21600"/>
              <a:gd name="T3" fmla="*/ 0 h 30674"/>
              <a:gd name="T4" fmla="*/ 2147483647 w 21600"/>
              <a:gd name="T5" fmla="*/ 2147483647 h 30674"/>
              <a:gd name="T6" fmla="*/ 0 60000 65536"/>
              <a:gd name="T7" fmla="*/ 0 60000 65536"/>
              <a:gd name="T8" fmla="*/ 0 60000 65536"/>
              <a:gd name="T9" fmla="*/ 0 w 21600"/>
              <a:gd name="T10" fmla="*/ 0 h 30674"/>
              <a:gd name="T11" fmla="*/ 21600 w 21600"/>
              <a:gd name="T12" fmla="*/ 30674 h 306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674" fill="none" extrusionOk="0">
                <a:moveTo>
                  <a:pt x="4046" y="30673"/>
                </a:moveTo>
                <a:cubicBezTo>
                  <a:pt x="1415" y="27004"/>
                  <a:pt x="0" y="22602"/>
                  <a:pt x="0" y="18087"/>
                </a:cubicBezTo>
                <a:cubicBezTo>
                  <a:pt x="-1" y="10791"/>
                  <a:pt x="3682" y="3988"/>
                  <a:pt x="9792" y="0"/>
                </a:cubicBezTo>
              </a:path>
              <a:path w="21600" h="30674" stroke="0" extrusionOk="0">
                <a:moveTo>
                  <a:pt x="4046" y="30673"/>
                </a:moveTo>
                <a:cubicBezTo>
                  <a:pt x="1415" y="27004"/>
                  <a:pt x="0" y="22602"/>
                  <a:pt x="0" y="18087"/>
                </a:cubicBezTo>
                <a:cubicBezTo>
                  <a:pt x="-1" y="10791"/>
                  <a:pt x="3682" y="3988"/>
                  <a:pt x="9792" y="0"/>
                </a:cubicBezTo>
                <a:lnTo>
                  <a:pt x="21600" y="1808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513" name="Arc 5145"/>
          <p:cNvSpPr>
            <a:spLocks/>
          </p:cNvSpPr>
          <p:nvPr/>
        </p:nvSpPr>
        <p:spPr bwMode="auto">
          <a:xfrm rot="10800000" flipV="1">
            <a:off x="1506538" y="2057400"/>
            <a:ext cx="2228850" cy="1447800"/>
          </a:xfrm>
          <a:custGeom>
            <a:avLst/>
            <a:gdLst>
              <a:gd name="T0" fmla="*/ 0 w 36729"/>
              <a:gd name="T1" fmla="*/ 2147483647 h 21600"/>
              <a:gd name="T2" fmla="*/ 2147483647 w 36729"/>
              <a:gd name="T3" fmla="*/ 2147483647 h 21600"/>
              <a:gd name="T4" fmla="*/ 2147483647 w 36729"/>
              <a:gd name="T5" fmla="*/ 2147483647 h 21600"/>
              <a:gd name="T6" fmla="*/ 0 60000 65536"/>
              <a:gd name="T7" fmla="*/ 0 60000 65536"/>
              <a:gd name="T8" fmla="*/ 0 60000 65536"/>
              <a:gd name="T9" fmla="*/ 0 w 36729"/>
              <a:gd name="T10" fmla="*/ 0 h 21600"/>
              <a:gd name="T11" fmla="*/ 36729 w 3672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29" h="21600" fill="none" extrusionOk="0">
                <a:moveTo>
                  <a:pt x="-1" y="15695"/>
                </a:moveTo>
                <a:cubicBezTo>
                  <a:pt x="2638" y="6408"/>
                  <a:pt x="11121" y="-1"/>
                  <a:pt x="20777" y="0"/>
                </a:cubicBezTo>
                <a:cubicBezTo>
                  <a:pt x="26846" y="0"/>
                  <a:pt x="32636" y="2553"/>
                  <a:pt x="36728" y="7036"/>
                </a:cubicBezTo>
              </a:path>
              <a:path w="36729" h="21600" stroke="0" extrusionOk="0">
                <a:moveTo>
                  <a:pt x="-1" y="15695"/>
                </a:moveTo>
                <a:cubicBezTo>
                  <a:pt x="2638" y="6408"/>
                  <a:pt x="11121" y="-1"/>
                  <a:pt x="20777" y="0"/>
                </a:cubicBezTo>
                <a:cubicBezTo>
                  <a:pt x="26846" y="0"/>
                  <a:pt x="32636" y="2553"/>
                  <a:pt x="36728" y="7036"/>
                </a:cubicBezTo>
                <a:lnTo>
                  <a:pt x="2077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514" name="Text Box 5146"/>
          <p:cNvSpPr txBox="1">
            <a:spLocks noChangeArrowheads="1"/>
          </p:cNvSpPr>
          <p:nvPr/>
        </p:nvSpPr>
        <p:spPr bwMode="auto">
          <a:xfrm>
            <a:off x="838200" y="251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品管圈活動</a:t>
            </a:r>
          </a:p>
        </p:txBody>
      </p:sp>
      <p:sp>
        <p:nvSpPr>
          <p:cNvPr id="1343515" name="Text Box 5147"/>
          <p:cNvSpPr txBox="1">
            <a:spLocks noChangeArrowheads="1"/>
          </p:cNvSpPr>
          <p:nvPr/>
        </p:nvSpPr>
        <p:spPr bwMode="auto">
          <a:xfrm>
            <a:off x="762000" y="2971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同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1343516" name="Text Box 5148"/>
          <p:cNvSpPr txBox="1">
            <a:spLocks noChangeArrowheads="1"/>
          </p:cNvSpPr>
          <p:nvPr/>
        </p:nvSpPr>
        <p:spPr bwMode="auto">
          <a:xfrm>
            <a:off x="2906713" y="2686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sp>
        <p:nvSpPr>
          <p:cNvPr id="1343517" name="Arc 5149"/>
          <p:cNvSpPr>
            <a:spLocks/>
          </p:cNvSpPr>
          <p:nvPr/>
        </p:nvSpPr>
        <p:spPr bwMode="auto">
          <a:xfrm flipV="1">
            <a:off x="2320925" y="3733800"/>
            <a:ext cx="1336675" cy="858838"/>
          </a:xfrm>
          <a:custGeom>
            <a:avLst/>
            <a:gdLst>
              <a:gd name="T0" fmla="*/ 2147483647 w 21472"/>
              <a:gd name="T1" fmla="*/ 0 h 14949"/>
              <a:gd name="T2" fmla="*/ 2147483647 w 21472"/>
              <a:gd name="T3" fmla="*/ 2147483647 h 14949"/>
              <a:gd name="T4" fmla="*/ 0 w 21472"/>
              <a:gd name="T5" fmla="*/ 2147483647 h 14949"/>
              <a:gd name="T6" fmla="*/ 0 60000 65536"/>
              <a:gd name="T7" fmla="*/ 0 60000 65536"/>
              <a:gd name="T8" fmla="*/ 0 60000 65536"/>
              <a:gd name="T9" fmla="*/ 0 w 21472"/>
              <a:gd name="T10" fmla="*/ 0 h 14949"/>
              <a:gd name="T11" fmla="*/ 21472 w 21472"/>
              <a:gd name="T12" fmla="*/ 14949 h 149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2" h="14949" fill="none" extrusionOk="0">
                <a:moveTo>
                  <a:pt x="15591" y="0"/>
                </a:moveTo>
                <a:cubicBezTo>
                  <a:pt x="18886" y="3436"/>
                  <a:pt x="20953" y="7865"/>
                  <a:pt x="21471" y="12598"/>
                </a:cubicBezTo>
              </a:path>
              <a:path w="21472" h="14949" stroke="0" extrusionOk="0">
                <a:moveTo>
                  <a:pt x="15591" y="0"/>
                </a:moveTo>
                <a:cubicBezTo>
                  <a:pt x="18886" y="3436"/>
                  <a:pt x="20953" y="7865"/>
                  <a:pt x="21471" y="12598"/>
                </a:cubicBezTo>
                <a:lnTo>
                  <a:pt x="0" y="1494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518" name="Text Box 5150"/>
          <p:cNvSpPr txBox="1">
            <a:spLocks noChangeArrowheads="1"/>
          </p:cNvSpPr>
          <p:nvPr/>
        </p:nvSpPr>
        <p:spPr bwMode="auto">
          <a:xfrm>
            <a:off x="3429000" y="4191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同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1343519" name="Text Box 5151"/>
          <p:cNvSpPr txBox="1">
            <a:spLocks noChangeArrowheads="1"/>
          </p:cNvSpPr>
          <p:nvPr/>
        </p:nvSpPr>
        <p:spPr bwMode="auto">
          <a:xfrm>
            <a:off x="1524000" y="42672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改善解決</a:t>
            </a:r>
          </a:p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問題的能力</a:t>
            </a:r>
          </a:p>
        </p:txBody>
      </p:sp>
      <p:sp>
        <p:nvSpPr>
          <p:cNvPr id="1343520" name="Rectangle 515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美國品管圈為何失敗？</a:t>
            </a:r>
            <a:endParaRPr lang="zh-TW" altLang="zh-TW" smtClean="0">
              <a:latin typeface="標楷體" pitchFamily="65" charset="-120"/>
            </a:endParaRPr>
          </a:p>
        </p:txBody>
      </p:sp>
      <p:pic>
        <p:nvPicPr>
          <p:cNvPr id="1343521" name="Picture 5153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200400"/>
            <a:ext cx="762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3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3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3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3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43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43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43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43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43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43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43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43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43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43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43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43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4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4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4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4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4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4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4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4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4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4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4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4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4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4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34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4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34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34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3490" grpId="0" autoUpdateAnimBg="0"/>
      <p:bldP spid="1343491" grpId="0" autoUpdateAnimBg="0"/>
      <p:bldP spid="1343492" grpId="0" animBg="1"/>
      <p:bldP spid="1343493" grpId="0" autoUpdateAnimBg="0"/>
      <p:bldP spid="1343494" grpId="0" animBg="1"/>
      <p:bldP spid="1343495" grpId="0" animBg="1"/>
      <p:bldP spid="1343496" grpId="0" autoUpdateAnimBg="0"/>
      <p:bldP spid="1343497" grpId="0" autoUpdateAnimBg="0"/>
      <p:bldP spid="1343498" grpId="0" autoUpdateAnimBg="0"/>
      <p:bldP spid="1343507" grpId="0" animBg="1"/>
      <p:bldP spid="1343512" grpId="0" animBg="1"/>
      <p:bldP spid="1343513" grpId="0" animBg="1"/>
      <p:bldP spid="1343514" grpId="0" autoUpdateAnimBg="0"/>
      <p:bldP spid="1343515" grpId="0" autoUpdateAnimBg="0"/>
      <p:bldP spid="1343516" grpId="0" autoUpdateAnimBg="0"/>
      <p:bldP spid="1343517" grpId="0" animBg="1"/>
      <p:bldP spid="1343518" grpId="0" autoUpdateAnimBg="0"/>
      <p:bldP spid="1343519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276</TotalTime>
  <Words>45</Words>
  <Application>Microsoft Office PowerPoint</Application>
  <PresentationFormat>如螢幕大小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教學目標</vt:lpstr>
      <vt:lpstr>投影片 1</vt:lpstr>
      <vt:lpstr>美國品管圈為何失敗？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AACSB</cp:lastModifiedBy>
  <cp:revision>11</cp:revision>
  <dcterms:created xsi:type="dcterms:W3CDTF">2010-07-14T13:14:22Z</dcterms:created>
  <dcterms:modified xsi:type="dcterms:W3CDTF">2013-11-12T05:58:06Z</dcterms:modified>
</cp:coreProperties>
</file>